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legacyDiagramTex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4" r:id="rId3"/>
    <p:sldId id="260" r:id="rId4"/>
    <p:sldId id="261" r:id="rId5"/>
    <p:sldId id="264" r:id="rId6"/>
    <p:sldId id="256" r:id="rId7"/>
    <p:sldId id="267" r:id="rId8"/>
    <p:sldId id="269" r:id="rId9"/>
    <p:sldId id="272" r:id="rId10"/>
    <p:sldId id="273" r:id="rId11"/>
    <p:sldId id="275" r:id="rId12"/>
    <p:sldId id="27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B7A3A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06/relationships/legacyDocTextInfo" Target="legacyDocTextInfo.bin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7" Type="http://schemas.microsoft.com/office/2006/relationships/legacyDiagramText" Target="legacyDiagramText7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30866-494B-4EC0-818B-44A3EBBB2D2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572A-92A6-4283-A447-51642A719C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30866-494B-4EC0-818B-44A3EBBB2D2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572A-92A6-4283-A447-51642A719C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30866-494B-4EC0-818B-44A3EBBB2D2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572A-92A6-4283-A447-51642A719C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30866-494B-4EC0-818B-44A3EBBB2D2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572A-92A6-4283-A447-51642A719C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30866-494B-4EC0-818B-44A3EBBB2D2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572A-92A6-4283-A447-51642A719C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30866-494B-4EC0-818B-44A3EBBB2D2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572A-92A6-4283-A447-51642A719C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30866-494B-4EC0-818B-44A3EBBB2D2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572A-92A6-4283-A447-51642A719C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30866-494B-4EC0-818B-44A3EBBB2D2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572A-92A6-4283-A447-51642A719C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30866-494B-4EC0-818B-44A3EBBB2D2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572A-92A6-4283-A447-51642A719C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30866-494B-4EC0-818B-44A3EBBB2D2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572A-92A6-4283-A447-51642A719C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30866-494B-4EC0-818B-44A3EBBB2D2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8572A-92A6-4283-A447-51642A719C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30866-494B-4EC0-818B-44A3EBBB2D2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8572A-92A6-4283-A447-51642A719C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1928794" cy="571480"/>
          </a:xfrm>
          <a:prstGeom prst="rect">
            <a:avLst/>
          </a:prstGeom>
          <a:solidFill>
            <a:srgbClr val="E9EAB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ЛЕКЦИЯ №02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3291" y="4000504"/>
            <a:ext cx="8858280" cy="27146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ЛИТЕРАТУРА</a:t>
            </a:r>
            <a:r>
              <a:rPr lang="en-US" b="1" i="1" dirty="0" smtClean="0">
                <a:solidFill>
                  <a:srgbClr val="002060"/>
                </a:solidFill>
              </a:rPr>
              <a:t>:</a:t>
            </a:r>
            <a:endParaRPr lang="ru-RU" b="1" i="1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2060"/>
                </a:solidFill>
              </a:rPr>
              <a:t>Афанасьев, А.А. Технология строительных процессов: </a:t>
            </a:r>
            <a:r>
              <a:rPr lang="ru-RU" b="1" i="1" dirty="0" err="1" smtClean="0">
                <a:solidFill>
                  <a:srgbClr val="002060"/>
                </a:solidFill>
              </a:rPr>
              <a:t>Учеб.для</a:t>
            </a:r>
            <a:r>
              <a:rPr lang="ru-RU" b="1" i="1" dirty="0" smtClean="0">
                <a:solidFill>
                  <a:srgbClr val="002060"/>
                </a:solidFill>
              </a:rPr>
              <a:t> вузов по спец. «</a:t>
            </a:r>
            <a:r>
              <a:rPr lang="ru-RU" b="1" i="1" dirty="0" err="1" smtClean="0">
                <a:solidFill>
                  <a:srgbClr val="002060"/>
                </a:solidFill>
              </a:rPr>
              <a:t>Пром</a:t>
            </a:r>
            <a:r>
              <a:rPr lang="ru-RU" b="1" i="1" dirty="0" smtClean="0">
                <a:solidFill>
                  <a:srgbClr val="002060"/>
                </a:solidFill>
              </a:rPr>
              <a:t>. и </a:t>
            </a:r>
            <a:r>
              <a:rPr lang="ru-RU" b="1" i="1" dirty="0" err="1" smtClean="0">
                <a:solidFill>
                  <a:srgbClr val="002060"/>
                </a:solidFill>
              </a:rPr>
              <a:t>гражд</a:t>
            </a:r>
            <a:r>
              <a:rPr lang="ru-RU" b="1" i="1" dirty="0" smtClean="0">
                <a:solidFill>
                  <a:srgbClr val="002060"/>
                </a:solidFill>
              </a:rPr>
              <a:t>. </a:t>
            </a:r>
            <a:r>
              <a:rPr lang="ru-RU" b="1" i="1" dirty="0" err="1" smtClean="0">
                <a:solidFill>
                  <a:srgbClr val="002060"/>
                </a:solidFill>
              </a:rPr>
              <a:t>стр-во</a:t>
            </a:r>
            <a:r>
              <a:rPr lang="ru-RU" b="1" i="1" dirty="0" smtClean="0">
                <a:solidFill>
                  <a:srgbClr val="002060"/>
                </a:solidFill>
              </a:rPr>
              <a:t>» / Под ред. Н.Н.Данилова и О.М.Терентьева. -  </a:t>
            </a:r>
            <a:r>
              <a:rPr lang="ru-RU" b="1" dirty="0" smtClean="0">
                <a:solidFill>
                  <a:srgbClr val="002060"/>
                </a:solidFill>
              </a:rPr>
              <a:t>М., </a:t>
            </a:r>
            <a:r>
              <a:rPr lang="ru-RU" b="1" dirty="0" err="1" smtClean="0">
                <a:solidFill>
                  <a:srgbClr val="002060"/>
                </a:solidFill>
              </a:rPr>
              <a:t>Высш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шк</a:t>
            </a:r>
            <a:r>
              <a:rPr lang="ru-RU" b="1" dirty="0" smtClean="0">
                <a:solidFill>
                  <a:srgbClr val="002060"/>
                </a:solidFill>
              </a:rPr>
              <a:t>., 1997.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endParaRPr lang="ru-RU" b="1" i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ru-RU" b="1" dirty="0" err="1" smtClean="0">
                <a:solidFill>
                  <a:srgbClr val="002060"/>
                </a:solidFill>
              </a:rPr>
              <a:t>Теличенко</a:t>
            </a:r>
            <a:r>
              <a:rPr lang="ru-RU" b="1" dirty="0" smtClean="0">
                <a:solidFill>
                  <a:srgbClr val="002060"/>
                </a:solidFill>
              </a:rPr>
              <a:t>, В.И. Технология строительных процессов: В 2 ч. </a:t>
            </a:r>
            <a:r>
              <a:rPr lang="ru-RU" b="1" i="1" dirty="0" smtClean="0">
                <a:solidFill>
                  <a:srgbClr val="002060"/>
                </a:solidFill>
              </a:rPr>
              <a:t>Учеб. для строит. вузов</a:t>
            </a:r>
            <a:r>
              <a:rPr lang="ru-RU" b="1" dirty="0" smtClean="0">
                <a:solidFill>
                  <a:srgbClr val="002060"/>
                </a:solidFill>
              </a:rPr>
              <a:t> / </a:t>
            </a:r>
            <a:r>
              <a:rPr lang="ru-RU" b="1" i="1" dirty="0" err="1" smtClean="0">
                <a:solidFill>
                  <a:srgbClr val="002060"/>
                </a:solidFill>
              </a:rPr>
              <a:t>В.И.Теличенко</a:t>
            </a:r>
            <a:r>
              <a:rPr lang="ru-RU" b="1" i="1" dirty="0" smtClean="0">
                <a:solidFill>
                  <a:srgbClr val="002060"/>
                </a:solidFill>
              </a:rPr>
              <a:t>, </a:t>
            </a:r>
            <a:r>
              <a:rPr lang="ru-RU" b="1" i="1" dirty="0" err="1" smtClean="0">
                <a:solidFill>
                  <a:srgbClr val="002060"/>
                </a:solidFill>
              </a:rPr>
              <a:t>А.А.Лапидус</a:t>
            </a:r>
            <a:r>
              <a:rPr lang="ru-RU" b="1" i="1" dirty="0" smtClean="0">
                <a:solidFill>
                  <a:srgbClr val="002060"/>
                </a:solidFill>
              </a:rPr>
              <a:t>, О.М.Терентьев  – </a:t>
            </a:r>
            <a:r>
              <a:rPr lang="ru-RU" b="1" dirty="0" smtClean="0">
                <a:solidFill>
                  <a:srgbClr val="002060"/>
                </a:solidFill>
              </a:rPr>
              <a:t>М.: </a:t>
            </a:r>
            <a:r>
              <a:rPr lang="ru-RU" b="1" dirty="0" err="1" smtClean="0">
                <a:solidFill>
                  <a:srgbClr val="002060"/>
                </a:solidFill>
              </a:rPr>
              <a:t>Высш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шк</a:t>
            </a:r>
            <a:r>
              <a:rPr lang="ru-RU" b="1" dirty="0" smtClean="0">
                <a:solidFill>
                  <a:srgbClr val="002060"/>
                </a:solidFill>
              </a:rPr>
              <a:t>., 2002.</a:t>
            </a:r>
          </a:p>
          <a:p>
            <a:pPr marL="342900" indent="-342900"/>
            <a:r>
              <a:rPr lang="ru-RU" b="1" dirty="0" smtClean="0">
                <a:solidFill>
                  <a:srgbClr val="002060"/>
                </a:solidFill>
              </a:rPr>
              <a:t>3.   </a:t>
            </a:r>
            <a:r>
              <a:rPr lang="ru-RU" b="1" dirty="0" err="1" smtClean="0">
                <a:solidFill>
                  <a:srgbClr val="002060"/>
                </a:solidFill>
              </a:rPr>
              <a:t>Атаев</a:t>
            </a:r>
            <a:r>
              <a:rPr lang="ru-RU" b="1" dirty="0" smtClean="0">
                <a:solidFill>
                  <a:srgbClr val="002060"/>
                </a:solidFill>
              </a:rPr>
              <a:t> С.С. Технология строительного производства: Учеб. Для вузов по спец. «</a:t>
            </a:r>
            <a:r>
              <a:rPr lang="ru-RU" b="1" dirty="0" err="1" smtClean="0">
                <a:solidFill>
                  <a:srgbClr val="002060"/>
                </a:solidFill>
              </a:rPr>
              <a:t>Пром</a:t>
            </a:r>
            <a:r>
              <a:rPr lang="ru-RU" b="1" dirty="0" smtClean="0">
                <a:solidFill>
                  <a:srgbClr val="002060"/>
                </a:solidFill>
              </a:rPr>
              <a:t>. И </a:t>
            </a:r>
            <a:r>
              <a:rPr lang="ru-RU" b="1" dirty="0" err="1" smtClean="0">
                <a:solidFill>
                  <a:srgbClr val="002060"/>
                </a:solidFill>
              </a:rPr>
              <a:t>грражд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</a:rPr>
              <a:t>Стро-во</a:t>
            </a:r>
            <a:r>
              <a:rPr lang="ru-RU" b="1" dirty="0" smtClean="0">
                <a:solidFill>
                  <a:srgbClr val="002060"/>
                </a:solidFill>
              </a:rPr>
              <a:t>»/ Н.Н.Данилов, </a:t>
            </a:r>
            <a:r>
              <a:rPr lang="ru-RU" b="1" dirty="0" err="1" smtClean="0">
                <a:solidFill>
                  <a:srgbClr val="002060"/>
                </a:solidFill>
              </a:rPr>
              <a:t>Б.В.Прыкин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Т.М.Штоль</a:t>
            </a:r>
            <a:r>
              <a:rPr lang="ru-RU" b="1" dirty="0" smtClean="0">
                <a:solidFill>
                  <a:srgbClr val="002060"/>
                </a:solidFill>
              </a:rPr>
              <a:t> и Э.В.Овчинников – М.: Стройиздат.,1984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	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00166" y="928670"/>
            <a:ext cx="5643602" cy="121444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Основные понятия 	    строительного производства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71604" y="2428868"/>
            <a:ext cx="5572164" cy="1428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Читать совместно с лекциями 1-го уровня: 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лекция  №1 «Обзорная по строительству»</a:t>
            </a: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eaLnBrk="1" hangingPunct="1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		</a:t>
            </a:r>
            <a:endParaRPr lang="ru-RU" sz="2400" dirty="0" smtClean="0">
              <a:solidFill>
                <a:srgbClr val="FF3399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683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 ППР</a:t>
            </a:r>
          </a:p>
          <a:p>
            <a:pPr>
              <a:lnSpc>
                <a:spcPct val="90000"/>
              </a:lnSpc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состав ППР входят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календарный план производства работ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строительный генеральный план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график поступления на объект конструкций, изделий и материалов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график потребности в рабочих кадрах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график потребности в основных строительных машинах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технологические карты на отдельные виды работ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пояснительная записка с технико-экономическими показателями.</a:t>
            </a:r>
          </a:p>
          <a:p>
            <a:pPr>
              <a:lnSpc>
                <a:spcPct val="90000"/>
              </a:lnSpc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Состав технологической карты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состав технологической карты входят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область применения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организация и технология выполнения работ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требования к качеству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потребность в материально-технических ресурсах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техника безопасности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технико-экономические показатели.</a:t>
            </a: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Технологическая карта – основной проектный документ, которым руководствуется строительный мастер и бригадир при производстве работ.</a:t>
            </a:r>
          </a:p>
          <a:p>
            <a:endParaRPr lang="ru-RU" sz="1600" b="1" dirty="0" smtClean="0">
              <a:solidFill>
                <a:schemeClr val="accent2"/>
              </a:solidFill>
            </a:endParaRPr>
          </a:p>
          <a:p>
            <a:r>
              <a:rPr lang="ru-RU" sz="1600" b="1" dirty="0" smtClean="0">
                <a:solidFill>
                  <a:schemeClr val="accent2"/>
                </a:solidFill>
              </a:rPr>
              <a:t>			</a:t>
            </a:r>
            <a:r>
              <a:rPr lang="ru-RU" sz="1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Строительные нормы и правила</a:t>
            </a: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Основным нормативным документом, регламентирующим строительство, являются строительные нормы и правила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СНиП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СНиП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состоит из пяти частей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Часть 1. Организация, управление, экономика. Часть 2. Нормы проектирования. </a:t>
            </a: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Часть 3. Организация, производство и приемка. Часть 4. Сметные нормы.</a:t>
            </a: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Часть 5. Нормы затрат материальных и трудовых ресурсов.</a:t>
            </a:r>
          </a:p>
          <a:p>
            <a:pPr>
              <a:lnSpc>
                <a:spcPct val="80000"/>
              </a:lnSpc>
            </a:pPr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Прямое отношение к технологии строительного производства имеет третья часть </a:t>
            </a:r>
            <a:r>
              <a:rPr lang="ru-RU" sz="1600" b="1" i="1" u="sng" dirty="0" err="1" smtClean="0">
                <a:latin typeface="Times New Roman" pitchFamily="18" charset="0"/>
                <a:cs typeface="Times New Roman" pitchFamily="18" charset="0"/>
              </a:rPr>
              <a:t>СНиП</a:t>
            </a:r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настоящее время разрабатываются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технические регламенты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которые должны заменить устаревшие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СНиП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endParaRPr lang="ru-RU" sz="16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9885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Таким образом в строительстве можно выделить следующее: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Строительные процессы по степени сложности можно сгруппировать по степени механизации –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механизированный процесс, ручной процесс, полумеханизированный процесс.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Общестроительные работы по способу их выполнения или применяемых и обрабатываемых материалов подразделяют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земляные, свайные, каменные, монтажные, бетонные, кровельные, отделочные.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Специальные работы включают монтаж систем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водоснабжения, канализации, отопления, вентиляции, электромонтаж.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В состав работ по возведению подземной части или нулевого цикла входят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земляные работы, возведение фундаментов, гидроизоляционные работы.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При возведении зданий и сооружений выполняются комплексные  работы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общестроительные работы, специальные работы, вспомогательные работы.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В подготовительный период осуществляется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планировка, устройство временных дорог, прокладка временных коммуникаций.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7. В состав работ по возведению надземной части здания входят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монтаж сборных строительных конструкций, монтаж панелей наружных стен, монтаж на установку оконных блоков.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8. Численность звена, специализированной бригады, комплексной бригады  колеблется в пределах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2-5,  25-30,  40-50 человек.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9. Контроль качества работ выполняют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визуальным осмотром, натурным измерением линейных размеров, испытанием конструкций разрушающими и неразрушающими методами контроля.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10. Технические средства, используемые при возведении зданий и сооружений, можно подразделить на группы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технические средства, вспомогательные технические средства, транспортные средства.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11. Группа рабочих, это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звено, бригада,  комплексная бригада.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12. Сдельная форма оплаты труда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прямая сдельная, аккордная, аккордно-премиальная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13. Что относится к капитальному строительству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новое строительство, расширение, реконструкция и техническое перевооружение зданий.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60648"/>
            <a:ext cx="9144000" cy="11147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Таким образом в строительстве можно выделить следующее: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14.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функции технического надзора входит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контроль исполнения исполнителем работ предписаний органов государственного надзора и местной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администрации, контроль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наличия и правильности ведения исполнителем работ исполнительной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документации, проверку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наличия у исполнителя работ документов о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качестве.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ходе проверки объектов государственным органом архитектурно-строительного контроля и надзора (государственным строительным инспектором)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проверяется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достоверность данных, указанных в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уведомлении, наличие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лицензии на право осуществления соответствующих видов лицензируемой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деятельности, своевременность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правильность оформления исполнительной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документации.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Документация, предъявляемая строительной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организацией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журналы работ, акты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скрытые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работы, акты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лабораторных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испытаний.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Строительная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продукция, это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законченные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строительстве и введенные в эксплуатацию сооружения за установленный период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времени, отдельные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части здания и сооружения определяемы архитектурно-планировочными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решениями, объемы работ,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выполненные в определенный период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времени.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18.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Задачи прединвестиционного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этапа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подготовка и представление тендерного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предложения, оценка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конкурсных предложений и выбор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победителя,  составление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проектно-сметной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документации.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19.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 строительной продукции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относятся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гражданские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здания,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предприятия отраслей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промышленности,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транспортные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сооружения.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20.</a:t>
            </a:r>
            <a:r>
              <a:rPr lang="ru-RU" sz="1600" dirty="0" smtClean="0"/>
              <a:t> Перечень документов, прилагаемых к заявлению о выдаче разрешения на ввод объекта в </a:t>
            </a:r>
            <a:r>
              <a:rPr lang="ru-RU" sz="1600" dirty="0" smtClean="0"/>
              <a:t>эксплуатацию – </a:t>
            </a:r>
            <a:r>
              <a:rPr lang="ru-RU" sz="1600" b="1" dirty="0" smtClean="0">
                <a:solidFill>
                  <a:srgbClr val="FF0000"/>
                </a:solidFill>
              </a:rPr>
              <a:t>правоустанавливающие </a:t>
            </a:r>
            <a:r>
              <a:rPr lang="ru-RU" sz="1600" b="1" dirty="0" smtClean="0">
                <a:solidFill>
                  <a:srgbClr val="FF0000"/>
                </a:solidFill>
              </a:rPr>
              <a:t>документы на земельный </a:t>
            </a:r>
            <a:r>
              <a:rPr lang="ru-RU" sz="1600" b="1" dirty="0" smtClean="0">
                <a:solidFill>
                  <a:srgbClr val="FF0000"/>
                </a:solidFill>
              </a:rPr>
              <a:t>участок, </a:t>
            </a:r>
            <a:r>
              <a:rPr lang="ru-RU" sz="1600" b="1" dirty="0" smtClean="0">
                <a:solidFill>
                  <a:srgbClr val="FF0000"/>
                </a:solidFill>
              </a:rPr>
              <a:t>градостроительный план земельного </a:t>
            </a:r>
            <a:r>
              <a:rPr lang="ru-RU" sz="1600" b="1" dirty="0" smtClean="0">
                <a:solidFill>
                  <a:srgbClr val="FF0000"/>
                </a:solidFill>
              </a:rPr>
              <a:t>участка, </a:t>
            </a:r>
            <a:r>
              <a:rPr lang="ru-RU" sz="1600" b="1" dirty="0" smtClean="0">
                <a:solidFill>
                  <a:srgbClr val="FF0000"/>
                </a:solidFill>
              </a:rPr>
              <a:t>разрешение на </a:t>
            </a:r>
            <a:r>
              <a:rPr lang="ru-RU" sz="1600" b="1" dirty="0" smtClean="0">
                <a:solidFill>
                  <a:srgbClr val="FF0000"/>
                </a:solidFill>
              </a:rPr>
              <a:t>строительство.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21.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зависимости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 места и времени проведения контроля в технологическом процессе предусматривается следующие его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этапы 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входной, операционный, приемочный.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/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такое строительное производство, что изучает строительная наука, и технология строительного производства и виды строительных работ и процессов.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Классификация строительных процессов по назначению и сложности.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Классификация строительных процессов по способу выполнения.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Рабочие операции, приемы и движения.	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Строительные рабочие и организация их труда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Членение строительных объектов в пространстве.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Состав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СНиП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проекта производства работ и технологической карты.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Выводы  делать студенту самостоятельно.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добавлении в лекцию собственных слайдов и текстовой части – добавляется шесть баллов.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разработке собственной лекции – добавляется двенадцать баллов.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</a:pP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ПОНЯТИЯ СТРОТЕЛЬНОГО ПРОИЗВОДСТВА</a:t>
            </a:r>
            <a:b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Общие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сведения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Строительное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производство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– отрасль материального производства, охватывающая возведение, реконструкцию и ремонт зданий и сооружений, а также их разборку 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передвижку.</a:t>
            </a: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Конечная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продукция в строительстве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готовые здания и сооружения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получается в результате выполнения разнообразных производственных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процессов.</a:t>
            </a: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Так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для возведения свайного фундамента здания необходимо снять растительный слой, забить сваи, срезать их оголовки, устроить ростверк. А для бетонирования монолитного перекрытия нужно установить опалубку, заложить арматуру, подать и уплотнить бетонную смесь, снять опалубку. 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50030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2.Что изучает строительная наука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Каждый производственный процесс отличается от другого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исполнителями, орудиями и предметами труда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В строительном производстве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исполнителями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являются рабочие,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орудиями труда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машины, инструменты и приспособления, а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предметом труда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материалы, изделия и конструкции.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Для осмысленного управления производственными процессами нужно знать закономерности строительного производства, изучением которых занимается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строительная наука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4826675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3.Технология строительного производства</a:t>
            </a: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Строительная наука состоит из ряда учебных дисциплин, одной из которых является «Технология строительного производства». Слово «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технология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 происходит от греческих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tehne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– мастерство, умение и 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logos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– наука.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Технология строительного производства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– отрасль строительной науки, занимающаяся изучением и разработкой эффективных методов выполнения производственных процессов, направленных на получение строительной продукции.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571480"/>
          </a:xfrm>
          <a:effectLst/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kern="1200" cap="all" dirty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Схема получения строительной продукции</a:t>
            </a:r>
          </a:p>
        </p:txBody>
      </p:sp>
      <p:graphicFrame>
        <p:nvGraphicFramePr>
          <p:cNvPr id="1026" name="Organization Chart 1"/>
          <p:cNvGraphicFramePr>
            <a:graphicFrameLocks/>
          </p:cNvGraphicFramePr>
          <p:nvPr/>
        </p:nvGraphicFramePr>
        <p:xfrm>
          <a:off x="142844" y="642918"/>
          <a:ext cx="8858312" cy="6000792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Виды строительных работ и процессов</a:t>
            </a:r>
            <a:b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Строительные работы и процессы.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Для возведения зданий и сооружений необходимо выполнить целый комплекс работ, называемых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строительно-монтажными работами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типу применяемых материалов и изделий, а также способу выполнения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строительно-монтажные работы подразделяются на отдельные виды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земляные, свайные, монтажные, каменные, кровельные, штукатурные и т.п.</a:t>
            </a:r>
            <a:endParaRPr lang="ru-RU" sz="1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Каждый вид СМР состоит из производственных процессов, выполняемых на строительной площадке и называемых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строительными процессами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357431"/>
            <a:ext cx="9144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Классификация по назначению </a:t>
            </a:r>
          </a:p>
          <a:p>
            <a:pPr algn="just"/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Основными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называются процессы, в результате выполнения которых создается строительная продукция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бетонирование перекрытия, кладка кирпичных стен, монтаж лестничных маршей и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площадок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Вспомогательные (заготовительные и подготовительные)  –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процессы, которые продукцию не создают, но необходимы для выполнения основных процессов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крепление стенок траншеи, устройство подмостей для кирпичной кладки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Транспортными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являются процессы по доставке материалов, изделий и конструкций на склады, к строящемуся объекту или на рабочее место.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143512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Классификация по сложности</a:t>
            </a:r>
          </a:p>
          <a:p>
            <a:pPr algn="ctr"/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Простым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называется строительный процесс, выполняемый одним рабочим или звеном из 2-3 рабочих одной специальности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кирпичная кладка стен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Комплексный процесс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– совокупность простых процессов, связанных единством конечной продукции и выполняемых рабочими разных специальностей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монтаж перекрытий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5072074"/>
            <a:chOff x="1031" y="2138"/>
            <a:chExt cx="15394" cy="8100"/>
          </a:xfrm>
        </p:grpSpPr>
        <p:sp>
          <p:nvSpPr>
            <p:cNvPr id="2051" name="Rectangle 3"/>
            <p:cNvSpPr>
              <a:spLocks noChangeArrowheads="1"/>
            </p:cNvSpPr>
            <p:nvPr/>
          </p:nvSpPr>
          <p:spPr bwMode="auto">
            <a:xfrm>
              <a:off x="1031" y="2138"/>
              <a:ext cx="15394" cy="8100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52" name="Text Box 4"/>
            <p:cNvSpPr txBox="1">
              <a:spLocks noChangeArrowheads="1"/>
            </p:cNvSpPr>
            <p:nvPr/>
          </p:nvSpPr>
          <p:spPr bwMode="auto">
            <a:xfrm>
              <a:off x="6071" y="2318"/>
              <a:ext cx="4680" cy="540"/>
            </a:xfrm>
            <a:prstGeom prst="rect">
              <a:avLst/>
            </a:prstGeom>
            <a:solidFill>
              <a:srgbClr val="FF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СТРОИТЕЛЬНЫЕ ПРОЦЕССЫ</a:t>
              </a: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53" name="Text Box 5"/>
            <p:cNvSpPr txBox="1">
              <a:spLocks noChangeArrowheads="1"/>
            </p:cNvSpPr>
            <p:nvPr/>
          </p:nvSpPr>
          <p:spPr bwMode="auto">
            <a:xfrm>
              <a:off x="1211" y="3398"/>
              <a:ext cx="14940" cy="540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К   Л   А   С   С   И   Ф   И   К   А   Ц   И   Я      П   О      С   Т   Е   П   Е   Н   И       И       П   Р   И   З   Н   А   К   А   М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54" name="AutoShape 6"/>
            <p:cNvSpPr>
              <a:spLocks noChangeArrowheads="1"/>
            </p:cNvSpPr>
            <p:nvPr/>
          </p:nvSpPr>
          <p:spPr bwMode="auto">
            <a:xfrm>
              <a:off x="8051" y="2858"/>
              <a:ext cx="720" cy="54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1211" y="4478"/>
              <a:ext cx="3780" cy="900"/>
            </a:xfrm>
            <a:prstGeom prst="rect">
              <a:avLst/>
            </a:prstGeom>
            <a:solidFill>
              <a:srgbClr val="CC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ТЕХНОЛОГИЧЕСКИМ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ПРИЗНАКАМ</a:t>
              </a: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56" name="Text Box 8"/>
            <p:cNvSpPr txBox="1">
              <a:spLocks noChangeArrowheads="1"/>
            </p:cNvSpPr>
            <p:nvPr/>
          </p:nvSpPr>
          <p:spPr bwMode="auto">
            <a:xfrm>
              <a:off x="5351" y="4478"/>
              <a:ext cx="2700" cy="900"/>
            </a:xfrm>
            <a:prstGeom prst="rect">
              <a:avLst/>
            </a:prstGeom>
            <a:solidFill>
              <a:srgbClr val="CC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ПО СТЕПЕНИ СЛОЖНОСТИ</a:t>
              </a: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57" name="Text Box 9"/>
            <p:cNvSpPr txBox="1">
              <a:spLocks noChangeArrowheads="1"/>
            </p:cNvSpPr>
            <p:nvPr/>
          </p:nvSpPr>
          <p:spPr bwMode="auto">
            <a:xfrm>
              <a:off x="8609" y="4482"/>
              <a:ext cx="3060" cy="900"/>
            </a:xfrm>
            <a:prstGeom prst="rect">
              <a:avLst/>
            </a:prstGeom>
            <a:solidFill>
              <a:srgbClr val="CC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ПО СТЕПЕНИ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МЕХАНИЗАЦИИ</a:t>
              </a: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58" name="Text Box 10"/>
            <p:cNvSpPr txBox="1">
              <a:spLocks noChangeArrowheads="1"/>
            </p:cNvSpPr>
            <p:nvPr/>
          </p:nvSpPr>
          <p:spPr bwMode="auto">
            <a:xfrm>
              <a:off x="12371" y="4478"/>
              <a:ext cx="3780" cy="900"/>
            </a:xfrm>
            <a:prstGeom prst="rect">
              <a:avLst/>
            </a:prstGeom>
            <a:solidFill>
              <a:srgbClr val="CC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МНОГОФАКТОРНОСТЬ</a:t>
              </a: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59" name="AutoShape 11"/>
            <p:cNvSpPr>
              <a:spLocks noChangeArrowheads="1"/>
            </p:cNvSpPr>
            <p:nvPr/>
          </p:nvSpPr>
          <p:spPr bwMode="auto">
            <a:xfrm>
              <a:off x="2831" y="3938"/>
              <a:ext cx="540" cy="54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0" name="AutoShape 12"/>
            <p:cNvSpPr>
              <a:spLocks noChangeArrowheads="1"/>
            </p:cNvSpPr>
            <p:nvPr/>
          </p:nvSpPr>
          <p:spPr bwMode="auto">
            <a:xfrm>
              <a:off x="6611" y="3938"/>
              <a:ext cx="540" cy="54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AutoShape 13"/>
            <p:cNvSpPr>
              <a:spLocks noChangeArrowheads="1"/>
            </p:cNvSpPr>
            <p:nvPr/>
          </p:nvSpPr>
          <p:spPr bwMode="auto">
            <a:xfrm>
              <a:off x="9671" y="3938"/>
              <a:ext cx="540" cy="54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2" name="AutoShape 14"/>
            <p:cNvSpPr>
              <a:spLocks noChangeArrowheads="1"/>
            </p:cNvSpPr>
            <p:nvPr/>
          </p:nvSpPr>
          <p:spPr bwMode="auto">
            <a:xfrm>
              <a:off x="13811" y="3938"/>
              <a:ext cx="540" cy="54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CC99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3" name="Line 15"/>
            <p:cNvSpPr>
              <a:spLocks noChangeShapeType="1"/>
            </p:cNvSpPr>
            <p:nvPr/>
          </p:nvSpPr>
          <p:spPr bwMode="auto">
            <a:xfrm>
              <a:off x="1211" y="5378"/>
              <a:ext cx="9" cy="262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4" name="Line 16"/>
            <p:cNvSpPr>
              <a:spLocks noChangeShapeType="1"/>
            </p:cNvSpPr>
            <p:nvPr/>
          </p:nvSpPr>
          <p:spPr bwMode="auto">
            <a:xfrm flipH="1">
              <a:off x="5351" y="5378"/>
              <a:ext cx="11" cy="324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5" name="Line 17"/>
            <p:cNvSpPr>
              <a:spLocks noChangeShapeType="1"/>
            </p:cNvSpPr>
            <p:nvPr/>
          </p:nvSpPr>
          <p:spPr bwMode="auto">
            <a:xfrm flipH="1">
              <a:off x="8591" y="5378"/>
              <a:ext cx="0" cy="324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6" name="Line 18"/>
            <p:cNvSpPr>
              <a:spLocks noChangeShapeType="1"/>
            </p:cNvSpPr>
            <p:nvPr/>
          </p:nvSpPr>
          <p:spPr bwMode="auto">
            <a:xfrm flipH="1">
              <a:off x="12371" y="5378"/>
              <a:ext cx="11" cy="270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7" name="Line 19"/>
            <p:cNvSpPr>
              <a:spLocks noChangeShapeType="1"/>
            </p:cNvSpPr>
            <p:nvPr/>
          </p:nvSpPr>
          <p:spPr bwMode="auto">
            <a:xfrm>
              <a:off x="1211" y="6098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8" name="Line 20"/>
            <p:cNvSpPr>
              <a:spLocks noChangeShapeType="1"/>
            </p:cNvSpPr>
            <p:nvPr/>
          </p:nvSpPr>
          <p:spPr bwMode="auto">
            <a:xfrm>
              <a:off x="1280" y="6740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9" name="Line 21"/>
            <p:cNvSpPr>
              <a:spLocks noChangeShapeType="1"/>
            </p:cNvSpPr>
            <p:nvPr/>
          </p:nvSpPr>
          <p:spPr bwMode="auto">
            <a:xfrm>
              <a:off x="1260" y="7340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0" name="Line 22"/>
            <p:cNvSpPr>
              <a:spLocks noChangeShapeType="1"/>
            </p:cNvSpPr>
            <p:nvPr/>
          </p:nvSpPr>
          <p:spPr bwMode="auto">
            <a:xfrm>
              <a:off x="1180" y="8000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1" name="Line 23"/>
            <p:cNvSpPr>
              <a:spLocks noChangeShapeType="1"/>
            </p:cNvSpPr>
            <p:nvPr/>
          </p:nvSpPr>
          <p:spPr bwMode="auto">
            <a:xfrm>
              <a:off x="5400" y="6080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>
              <a:off x="5400" y="6680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>
              <a:off x="5351" y="7358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4" name="Line 26"/>
            <p:cNvSpPr>
              <a:spLocks noChangeShapeType="1"/>
            </p:cNvSpPr>
            <p:nvPr/>
          </p:nvSpPr>
          <p:spPr bwMode="auto">
            <a:xfrm>
              <a:off x="5340" y="8020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5" name="Line 27"/>
            <p:cNvSpPr>
              <a:spLocks noChangeShapeType="1"/>
            </p:cNvSpPr>
            <p:nvPr/>
          </p:nvSpPr>
          <p:spPr bwMode="auto">
            <a:xfrm>
              <a:off x="5351" y="8618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6" name="Line 28"/>
            <p:cNvSpPr>
              <a:spLocks noChangeShapeType="1"/>
            </p:cNvSpPr>
            <p:nvPr/>
          </p:nvSpPr>
          <p:spPr bwMode="auto">
            <a:xfrm>
              <a:off x="8591" y="8618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7" name="Line 29"/>
            <p:cNvSpPr>
              <a:spLocks noChangeShapeType="1"/>
            </p:cNvSpPr>
            <p:nvPr/>
          </p:nvSpPr>
          <p:spPr bwMode="auto">
            <a:xfrm>
              <a:off x="8620" y="8000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8" name="Line 30"/>
            <p:cNvSpPr>
              <a:spLocks noChangeShapeType="1"/>
            </p:cNvSpPr>
            <p:nvPr/>
          </p:nvSpPr>
          <p:spPr bwMode="auto">
            <a:xfrm>
              <a:off x="8591" y="7358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9" name="Line 31"/>
            <p:cNvSpPr>
              <a:spLocks noChangeShapeType="1"/>
            </p:cNvSpPr>
            <p:nvPr/>
          </p:nvSpPr>
          <p:spPr bwMode="auto">
            <a:xfrm>
              <a:off x="8591" y="6638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0" name="Line 32"/>
            <p:cNvSpPr>
              <a:spLocks noChangeShapeType="1"/>
            </p:cNvSpPr>
            <p:nvPr/>
          </p:nvSpPr>
          <p:spPr bwMode="auto">
            <a:xfrm>
              <a:off x="8591" y="6098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1" name="Line 33"/>
            <p:cNvSpPr>
              <a:spLocks noChangeShapeType="1"/>
            </p:cNvSpPr>
            <p:nvPr/>
          </p:nvSpPr>
          <p:spPr bwMode="auto">
            <a:xfrm>
              <a:off x="12371" y="8078"/>
              <a:ext cx="54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2" name="Line 34"/>
            <p:cNvSpPr>
              <a:spLocks noChangeShapeType="1"/>
            </p:cNvSpPr>
            <p:nvPr/>
          </p:nvSpPr>
          <p:spPr bwMode="auto">
            <a:xfrm>
              <a:off x="12371" y="7358"/>
              <a:ext cx="54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3" name="Line 35"/>
            <p:cNvSpPr>
              <a:spLocks noChangeShapeType="1"/>
            </p:cNvSpPr>
            <p:nvPr/>
          </p:nvSpPr>
          <p:spPr bwMode="auto">
            <a:xfrm>
              <a:off x="12400" y="6720"/>
              <a:ext cx="509" cy="4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4" name="Line 36"/>
            <p:cNvSpPr>
              <a:spLocks noChangeShapeType="1"/>
            </p:cNvSpPr>
            <p:nvPr/>
          </p:nvSpPr>
          <p:spPr bwMode="auto">
            <a:xfrm>
              <a:off x="12371" y="6098"/>
              <a:ext cx="54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 flipH="1">
              <a:off x="2400" y="8078"/>
              <a:ext cx="431" cy="42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6" name="Line 38"/>
            <p:cNvSpPr>
              <a:spLocks noChangeShapeType="1"/>
            </p:cNvSpPr>
            <p:nvPr/>
          </p:nvSpPr>
          <p:spPr bwMode="auto">
            <a:xfrm>
              <a:off x="3011" y="8078"/>
              <a:ext cx="729" cy="44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357158" y="2357430"/>
            <a:ext cx="15928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Заготовительные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57158" y="2786058"/>
            <a:ext cx="13744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Транспортные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57158" y="3143248"/>
            <a:ext cx="17238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Подготовительные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14282" y="3500438"/>
            <a:ext cx="20337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Монтажно-укладочные</a:t>
            </a:r>
            <a:endParaRPr lang="ru-RU" sz="14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0" y="4000504"/>
            <a:ext cx="23639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Основные    Совмещенные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786050" y="2357430"/>
            <a:ext cx="15582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Простой процесс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786050" y="2714620"/>
            <a:ext cx="16588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Рабочая операция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786050" y="3143248"/>
            <a:ext cx="15803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Рабочие приемы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714612" y="3571876"/>
            <a:ext cx="16774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Рабочие движения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714612" y="3929066"/>
            <a:ext cx="13277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Рабочее место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643438" y="2357430"/>
            <a:ext cx="19754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Автоматизированный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643438" y="2643182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Роботизированный</a:t>
            </a:r>
            <a:r>
              <a:rPr lang="ru-RU" b="1" dirty="0"/>
              <a:t>	</a:t>
            </a:r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4643438" y="3143248"/>
            <a:ext cx="18133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Механизированный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572000" y="3500438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Полумеханизированный</a:t>
            </a:r>
            <a:r>
              <a:rPr lang="ru-RU" b="1" dirty="0"/>
              <a:t>	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4643438" y="3857628"/>
            <a:ext cx="2143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Ручной	</a:t>
            </a:r>
            <a:r>
              <a:rPr lang="ru-RU" b="1" dirty="0"/>
              <a:t>	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7072330" y="2285992"/>
            <a:ext cx="1471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Неподвижность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7" name="Rectangle 39"/>
          <p:cNvSpPr>
            <a:spLocks noChangeArrowheads="1"/>
          </p:cNvSpPr>
          <p:nvPr/>
        </p:nvSpPr>
        <p:spPr bwMode="auto">
          <a:xfrm>
            <a:off x="7072330" y="2714620"/>
            <a:ext cx="157160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Многообразие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8" name="Rectangle 40"/>
          <p:cNvSpPr>
            <a:spLocks noChangeArrowheads="1"/>
          </p:cNvSpPr>
          <p:nvPr/>
        </p:nvSpPr>
        <p:spPr bwMode="auto">
          <a:xfrm>
            <a:off x="7000892" y="3143248"/>
            <a:ext cx="157160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Разнообразие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9" name="Rectangle 41"/>
          <p:cNvSpPr>
            <a:spLocks noChangeArrowheads="1"/>
          </p:cNvSpPr>
          <p:nvPr/>
        </p:nvSpPr>
        <p:spPr bwMode="auto">
          <a:xfrm>
            <a:off x="6572264" y="3429000"/>
            <a:ext cx="192882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76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Природно -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климатические</a:t>
            </a:r>
          </a:p>
          <a:p>
            <a:pPr marL="0" marR="0" lvl="0" indent="4476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условия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0" y="450057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Рабочее место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– пространство, в пределах которого перемещаются участвующие в процессе рабочие, приспособления, предметы и орудия труда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0" y="5011341"/>
            <a:ext cx="91440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Классификация по способу выполнения</a:t>
            </a:r>
          </a:p>
          <a:p>
            <a:pPr algn="just"/>
            <a:endParaRPr lang="ru-RU" sz="1600" b="1" i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Ручным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является процесс, выполняемый с помощью ручного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топор, пила, лопата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или механизированного инструмента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вибратор, электропила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Механизированный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процесс выполняется при помощи средств механизации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отрывка котлована экскаватором, забивка свай дизель-молотом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Автоматизированный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процесс осуществляется роботами или автоматами.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920"/>
              </a:lnSpc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Рабочие операции, приемы и движения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lnSpc>
                <a:spcPts val="1920"/>
              </a:lnSpc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Строительный процесс можно расчленить на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рабочие операции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Рабочая операция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– элемент строительного процесса, выполняемый постоянным составом исполнителей при неизменных орудиях и предметах труда. Если рабочий поменял инструмент или материал – это значит, что он перешел на выполнение новой операции.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Каждая операция состоит из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рабочих приемов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которые делятся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рабочие движения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500174"/>
            <a:ext cx="9144000" cy="558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20"/>
              </a:lnSpc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6. Строительные рабочие и организация их труда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Профессии и специальности рабочих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Все строительные процессы выполняются рабочими, которые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зависимости от вида СМР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различаются по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профессиям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каменщики, монтажники, штукатуры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Рабочие некоторых профессий различаются по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специальностям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плотник общестроительных работ и плотник-опалубщик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			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Разряды рабочих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Так как строительные процессы имеют разную сложность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простые и комплексные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то для их выполнения требуются рабочие с разной степенью мастерства, т.е. рабочие разной квалификации. Квалификация рабочего характеризуется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разрядом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В настоящее время в строительстве установлено шесть тарифных разрядов. Требования к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знаниям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умению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рабочих, а также правила присвоения разрядов изложены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ЕТКС.</a:t>
            </a:r>
            <a:r>
              <a:rPr lang="ru-RU" sz="1600" b="1" dirty="0" smtClean="0">
                <a:solidFill>
                  <a:srgbClr val="003399"/>
                </a:solidFill>
              </a:rPr>
              <a:t> </a:t>
            </a:r>
          </a:p>
          <a:p>
            <a:pPr>
              <a:lnSpc>
                <a:spcPts val="1920"/>
              </a:lnSpc>
            </a:pPr>
            <a:r>
              <a:rPr lang="ru-RU" sz="1600" b="1" dirty="0" smtClean="0">
                <a:solidFill>
                  <a:srgbClr val="003399"/>
                </a:solidFill>
              </a:rPr>
              <a:t> 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труда рабочих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	В основу организации труда рабочих-строителей положено расчленение строительных процессов на операции и разделение труда между соответствующими исполнителями. Следовательно, для рационального использования рабочих необходимо, чтобы сложность производимых операций соответствовала  их разряду. Этим условиям отвечает звеньевая организация труда, при которой рабочие объединяются в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звенья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1920"/>
              </a:lnSpc>
            </a:pP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Звено рабочих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Звено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– это группа рабочих одной специальности, но разной квалификации, работающих одновременно и совместно. Звенья комплектуются таким образом, чтобы рабочие высокой квалификации выполняли более сложные операции. Состав звена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2-6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человек.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Схема членения видов СМР</a:t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3399"/>
                </a:solidFill>
              </a:rPr>
              <a:t/>
            </a:r>
            <a:br>
              <a:rPr lang="ru-RU" sz="2800" b="1" dirty="0" smtClean="0">
                <a:solidFill>
                  <a:srgbClr val="003399"/>
                </a:solidFill>
              </a:rPr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00042"/>
            <a:ext cx="8643998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авая фигурная скобка 3"/>
          <p:cNvSpPr/>
          <p:nvPr/>
        </p:nvSpPr>
        <p:spPr>
          <a:xfrm>
            <a:off x="6429388" y="4572008"/>
            <a:ext cx="571504" cy="914400"/>
          </a:xfrm>
          <a:prstGeom prst="rightBrace">
            <a:avLst/>
          </a:prstGeom>
          <a:ln w="19050">
            <a:solidFill>
              <a:srgbClr val="B7A3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6429388" y="5643578"/>
            <a:ext cx="571504" cy="914400"/>
          </a:xfrm>
          <a:prstGeom prst="rightBrace">
            <a:avLst/>
          </a:prstGeom>
          <a:ln w="19050">
            <a:solidFill>
              <a:srgbClr val="B7A3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072330" y="4500570"/>
            <a:ext cx="1214446" cy="91440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Рабочие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768" y="5715016"/>
            <a:ext cx="1214446" cy="91440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Рабочие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728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Бригада рабочих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Несколько звеньев рабочих, выполняющих один и тот же строительный процесс или вид работ, объединяются в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бригаду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Бригады могут быть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специализированные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комплексные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Специализированные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бригады выполняют простые строительные процессы и состоят из рабочих одной профессии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бригады штукатуров или маляров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Комплексные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бригады объединяют звенья рабочих разных профессий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бригада отделочников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Разновидностью комплексных бригад в строительстве являются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бригады конечной продукции,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выполняющие законченный цикл работ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бригада нулевого цикла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Членение строящихся объектов</a:t>
            </a: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Для рациональной организации труда рабочих строящиеся объекты расчленяются на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фронты работ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захватки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делянки и ярусы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При выполнении производственных заданий бригадам рабочих на определенный отрезок времени отводят часть объекта, называемую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фронтом работ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захваткой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а звеньям, входящим в состав бригады, назначают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делянки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являющиеся частью фронта работ.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Часть здания по высоте, возводимая с одного рабочего места, называется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ярусом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Например, при кирпичной кладке высота яруса равна 1-1,2 м. ??????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Пространство, в пределах которого располагаются возводимая конструкция, рабочие со своими орудиями труда и необходимые материалы, называется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рабочим местом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/>
              <a:t>		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Проектирование, производство и приемка работ в строительстве </a:t>
            </a:r>
          </a:p>
          <a:p>
            <a:pPr>
              <a:lnSpc>
                <a:spcPct val="90000"/>
              </a:lnSpc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Строительство зданий и сооружений осуществляется по разработанным и утвержденным проектам. Основными проектными документами на производство СМР являются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проект организации строительства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sz="1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проект производства работ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ППР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ПОС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как правило, разрабатывается проектной организацией и согласовывается со строительной организацией, ведущей данное строительство.</a:t>
            </a:r>
          </a:p>
          <a:p>
            <a:pPr>
              <a:lnSpc>
                <a:spcPct val="90000"/>
              </a:lnSpc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ППР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разрабатывается самой строительной организацией на основании ПОС и собственных возможностей. </a:t>
            </a:r>
          </a:p>
          <a:p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1160</Words>
  <Application>Microsoft Office PowerPoint</Application>
  <PresentationFormat>Экран (4:3)</PresentationFormat>
  <Paragraphs>202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Схема получения строительной продукции</vt:lpstr>
      <vt:lpstr>Слайд 5</vt:lpstr>
      <vt:lpstr>Слайд 6</vt:lpstr>
      <vt:lpstr>Слайд 7</vt:lpstr>
      <vt:lpstr>Схема членения видов СМР               </vt:lpstr>
      <vt:lpstr>Слайд 9</vt:lpstr>
      <vt:lpstr>   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AGoltsev</dc:creator>
  <cp:lastModifiedBy>admin</cp:lastModifiedBy>
  <cp:revision>77</cp:revision>
  <dcterms:created xsi:type="dcterms:W3CDTF">2011-09-07T05:34:11Z</dcterms:created>
  <dcterms:modified xsi:type="dcterms:W3CDTF">2020-04-21T13:00:23Z</dcterms:modified>
</cp:coreProperties>
</file>